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72" r:id="rId6"/>
    <p:sldId id="273" r:id="rId7"/>
    <p:sldId id="260" r:id="rId8"/>
    <p:sldId id="262" r:id="rId9"/>
    <p:sldId id="261" r:id="rId10"/>
    <p:sldId id="264"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C756FA8-6819-47BD-8229-0A497A2E26CB}"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3329457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C756FA8-6819-47BD-8229-0A497A2E26CB}"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474815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C756FA8-6819-47BD-8229-0A497A2E26CB}"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63131AE-5D6F-401F-8309-5C74A32E445E}"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2062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C756FA8-6819-47BD-8229-0A497A2E26CB}" type="datetimeFigureOut">
              <a:rPr lang="ru-RU" smtClean="0"/>
              <a:t>18.09.2023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18689173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C756FA8-6819-47BD-8229-0A497A2E26CB}" type="datetimeFigureOut">
              <a:rPr lang="ru-RU" smtClean="0"/>
              <a:t>18.09.2023</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63131AE-5D6F-401F-8309-5C74A32E445E}"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50060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C756FA8-6819-47BD-8229-0A497A2E26CB}" type="datetimeFigureOut">
              <a:rPr lang="ru-RU" smtClean="0"/>
              <a:t>18.09.2023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31162779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C756FA8-6819-47BD-8229-0A497A2E26CB}"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1393213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C756FA8-6819-47BD-8229-0A497A2E26CB}"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1077352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C756FA8-6819-47BD-8229-0A497A2E26CB}"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2942188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C756FA8-6819-47BD-8229-0A497A2E26CB}" type="datetimeFigureOut">
              <a:rPr lang="ru-RU" smtClean="0"/>
              <a:t>18.09.2023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623774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C756FA8-6819-47BD-8229-0A497A2E26CB}" type="datetimeFigureOut">
              <a:rPr lang="ru-RU" smtClean="0"/>
              <a:t>18.09.2023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2205056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C756FA8-6819-47BD-8229-0A497A2E26CB}" type="datetimeFigureOut">
              <a:rPr lang="ru-RU" smtClean="0"/>
              <a:t>18.09.2023</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189350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C756FA8-6819-47BD-8229-0A497A2E26CB}" type="datetimeFigureOut">
              <a:rPr lang="ru-RU" smtClean="0"/>
              <a:t>18.09.2023</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1602982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756FA8-6819-47BD-8229-0A497A2E26CB}" type="datetimeFigureOut">
              <a:rPr lang="ru-RU" smtClean="0"/>
              <a:t>18.09.2023</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1060003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C756FA8-6819-47BD-8229-0A497A2E26CB}" type="datetimeFigureOut">
              <a:rPr lang="ru-RU" smtClean="0"/>
              <a:t>18.09.2023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3660155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C756FA8-6819-47BD-8229-0A497A2E26CB}" type="datetimeFigureOut">
              <a:rPr lang="ru-RU" smtClean="0"/>
              <a:t>18.09.2023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63131AE-5D6F-401F-8309-5C74A32E445E}" type="slidenum">
              <a:rPr lang="ru-RU" smtClean="0"/>
              <a:t>‹#›</a:t>
            </a:fld>
            <a:endParaRPr lang="ru-RU"/>
          </a:p>
        </p:txBody>
      </p:sp>
    </p:spTree>
    <p:extLst>
      <p:ext uri="{BB962C8B-B14F-4D97-AF65-F5344CB8AC3E}">
        <p14:creationId xmlns:p14="http://schemas.microsoft.com/office/powerpoint/2010/main" val="422648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C756FA8-6819-47BD-8229-0A497A2E26CB}" type="datetimeFigureOut">
              <a:rPr lang="ru-RU" smtClean="0"/>
              <a:t>18.09.2023</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63131AE-5D6F-401F-8309-5C74A32E445E}" type="slidenum">
              <a:rPr lang="ru-RU" smtClean="0"/>
              <a:t>‹#›</a:t>
            </a:fld>
            <a:endParaRPr lang="ru-RU"/>
          </a:p>
        </p:txBody>
      </p:sp>
    </p:spTree>
    <p:extLst>
      <p:ext uri="{BB962C8B-B14F-4D97-AF65-F5344CB8AC3E}">
        <p14:creationId xmlns:p14="http://schemas.microsoft.com/office/powerpoint/2010/main" val="21696443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95120" y="1122362"/>
            <a:ext cx="9072880" cy="4038917"/>
          </a:xfrm>
        </p:spPr>
        <p:txBody>
          <a:bodyPr>
            <a:normAutofit/>
          </a:bodyPr>
          <a:lstStyle/>
          <a:p>
            <a:pPr algn="ctr"/>
            <a:r>
              <a:rPr lang="kk-KZ" b="1" dirty="0" smtClean="0"/>
              <a:t>Атипиялық дамуы бар баланы тексеруге қойылатын талаптар</a:t>
            </a:r>
            <a:endParaRPr lang="ru-RU" b="1" dirty="0"/>
          </a:p>
        </p:txBody>
      </p:sp>
    </p:spTree>
    <p:extLst>
      <p:ext uri="{BB962C8B-B14F-4D97-AF65-F5344CB8AC3E}">
        <p14:creationId xmlns:p14="http://schemas.microsoft.com/office/powerpoint/2010/main" val="3550400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34160" y="314960"/>
            <a:ext cx="10312400" cy="6187440"/>
          </a:xfrm>
        </p:spPr>
        <p:txBody>
          <a:bodyPr/>
          <a:lstStyle/>
          <a:p>
            <a:r>
              <a:rPr lang="ru-RU" dirty="0" smtClean="0"/>
              <a:t>5. </a:t>
            </a:r>
            <a:r>
              <a:rPr lang="kk-KZ" sz="4000" u="sng" dirty="0"/>
              <a:t>Арнайы психологтың баламен бірге жасаған әрбір әрекеті бір сабақта есептеледі. </a:t>
            </a:r>
            <a:r>
              <a:rPr lang="kk-KZ" sz="4000" dirty="0"/>
              <a:t>Бала жіктеуден қиналады делік, онда біз бір фигураны аламыз, </a:t>
            </a:r>
            <a:r>
              <a:rPr lang="kk-KZ" sz="4000" dirty="0" smtClean="0"/>
              <a:t>бұл </a:t>
            </a:r>
            <a:r>
              <a:rPr lang="kk-KZ" sz="4000" dirty="0"/>
              <a:t>қызыл шеңбер делік, оны қойып, мысалы, көк шеңберді аламыз. Қызыл шаршыны алып, қайда қою керектігін сұраймыз, бала бізге нұсқайды және жұмыс істей бастайды. Бір </a:t>
            </a:r>
            <a:r>
              <a:rPr lang="kk-KZ" sz="4000" dirty="0" smtClean="0"/>
              <a:t>сабақ</a:t>
            </a:r>
            <a:endParaRPr lang="ru-RU" sz="4000" dirty="0"/>
          </a:p>
        </p:txBody>
      </p:sp>
    </p:spTree>
    <p:extLst>
      <p:ext uri="{BB962C8B-B14F-4D97-AF65-F5344CB8AC3E}">
        <p14:creationId xmlns:p14="http://schemas.microsoft.com/office/powerpoint/2010/main" val="635544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56080" y="325121"/>
            <a:ext cx="10099040" cy="4044056"/>
          </a:xfrm>
          <a:prstGeom prst="rect">
            <a:avLst/>
          </a:prstGeom>
        </p:spPr>
        <p:txBody>
          <a:bodyPr wrap="square">
            <a:spAutoFit/>
          </a:bodyPr>
          <a:lstStyle/>
          <a:p>
            <a:pPr algn="just">
              <a:lnSpc>
                <a:spcPct val="107000"/>
              </a:lnSpc>
              <a:spcAft>
                <a:spcPts val="800"/>
              </a:spcAft>
            </a:pPr>
            <a:r>
              <a:rPr lang="kk-KZ" sz="4800" dirty="0" smtClean="0">
                <a:latin typeface="Calibri" panose="020F0502020204030204" pitchFamily="34" charset="0"/>
                <a:ea typeface="Calibri" panose="020F0502020204030204" pitchFamily="34" charset="0"/>
                <a:cs typeface="Times New Roman" panose="02020603050405020304" pitchFamily="18" charset="0"/>
              </a:rPr>
              <a:t>Эксперименттік зерттеуді ұйымдастыруда ескерілуі тиіс талаптар қандай? Маман өзіне экспериментатор ретінде қандай негізгі талаптар қоюы қажет?</a:t>
            </a:r>
            <a:endParaRPr lang="ru-RU" sz="4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1705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0320" y="416560"/>
            <a:ext cx="10749279" cy="1488440"/>
          </a:xfrm>
        </p:spPr>
        <p:txBody>
          <a:bodyPr>
            <a:normAutofit/>
          </a:bodyPr>
          <a:lstStyle/>
          <a:p>
            <a:r>
              <a:rPr lang="kk-KZ" dirty="0" smtClean="0"/>
              <a:t>Эксперименттік зерттеуге қойылатын негізгі талаптар (</a:t>
            </a:r>
            <a:r>
              <a:rPr lang="ru-RU" smtClean="0"/>
              <a:t>5</a:t>
            </a:r>
            <a:r>
              <a:rPr lang="kk-KZ" smtClean="0"/>
              <a:t>):</a:t>
            </a:r>
            <a:endParaRPr lang="ru-RU" dirty="0"/>
          </a:p>
        </p:txBody>
      </p:sp>
      <p:sp>
        <p:nvSpPr>
          <p:cNvPr id="3" name="Объект 2"/>
          <p:cNvSpPr>
            <a:spLocks noGrp="1"/>
          </p:cNvSpPr>
          <p:nvPr>
            <p:ph idx="1"/>
          </p:nvPr>
        </p:nvSpPr>
        <p:spPr>
          <a:xfrm>
            <a:off x="1290320" y="2133600"/>
            <a:ext cx="10214292" cy="3777622"/>
          </a:xfrm>
        </p:spPr>
        <p:txBody>
          <a:bodyPr>
            <a:normAutofit fontScale="92500" lnSpcReduction="10000"/>
          </a:bodyPr>
          <a:lstStyle/>
          <a:p>
            <a:pPr lvl="0">
              <a:buFont typeface="+mj-lt"/>
              <a:buAutoNum type="arabicPeriod"/>
            </a:pPr>
            <a:r>
              <a:rPr lang="kk-KZ" sz="4000" u="sng" dirty="0" smtClean="0"/>
              <a:t>Зерттеу </a:t>
            </a:r>
            <a:r>
              <a:rPr lang="kk-KZ" sz="4000" u="sng" dirty="0"/>
              <a:t>жүйелі сипатта болуы тиіс</a:t>
            </a:r>
            <a:r>
              <a:rPr lang="kk-KZ" sz="4000" dirty="0"/>
              <a:t>. Себебі, бір рет қана жүргізілген тест немесе қандай да бір бір ғана тест немесе қандай да бір тапсырма баланың шынайы даму деңгейінің, оның мүмкіндіктерінің толық бейнесін </a:t>
            </a:r>
            <a:r>
              <a:rPr lang="kk-KZ" sz="4000" dirty="0" smtClean="0"/>
              <a:t>бере алмайды.</a:t>
            </a:r>
            <a:endParaRPr lang="ru-RU" sz="4000" dirty="0"/>
          </a:p>
          <a:p>
            <a:pPr>
              <a:buFont typeface="+mj-lt"/>
              <a:buAutoNum type="arabicPeriod"/>
            </a:pPr>
            <a:endParaRPr lang="ru-RU" dirty="0"/>
          </a:p>
        </p:txBody>
      </p:sp>
    </p:spTree>
    <p:extLst>
      <p:ext uri="{BB962C8B-B14F-4D97-AF65-F5344CB8AC3E}">
        <p14:creationId xmlns:p14="http://schemas.microsoft.com/office/powerpoint/2010/main" val="3911036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49680" y="172720"/>
            <a:ext cx="10718800" cy="6350000"/>
          </a:xfrm>
        </p:spPr>
        <p:txBody>
          <a:bodyPr>
            <a:normAutofit/>
          </a:bodyPr>
          <a:lstStyle/>
          <a:p>
            <a:pPr marL="0" lvl="0" indent="0">
              <a:buNone/>
            </a:pPr>
            <a:r>
              <a:rPr lang="kk-KZ" sz="3200" u="sng" dirty="0" smtClean="0"/>
              <a:t>2. Зерттеуге таңдап алынған әдістемелер кешені құруы тиіс, ал олардың тиімділігі ғылыми дәлелденген болуы қажет</a:t>
            </a:r>
            <a:r>
              <a:rPr lang="kk-KZ" sz="3200" dirty="0" smtClean="0"/>
              <a:t>. Эксперименттің көптеген шектеулері болады. Сондықтан экспериментке қатысатын әдістемелерді таңдауға өте мұқият болу керек. Әдістемелер кешенін алу керек, және патопсихологияда, нейропсихологияда апробацияланған, қандай да бір критерийлік айырмашылықтары бар әдістемелерді алған дұрыс. Ольга Николаеевна Усанованың </a:t>
            </a:r>
            <a:r>
              <a:rPr lang="kk-KZ" sz="3200" dirty="0" smtClean="0">
                <a:solidFill>
                  <a:srgbClr val="FF0000"/>
                </a:solidFill>
              </a:rPr>
              <a:t>ойлау мен сөйлеуді зерттеу жүйесін</a:t>
            </a:r>
            <a:r>
              <a:rPr lang="kk-KZ" sz="3200" dirty="0" smtClean="0"/>
              <a:t> ұсына аламын («Специальная психология», </a:t>
            </a:r>
            <a:r>
              <a:rPr lang="ru-RU" sz="3200" dirty="0" smtClean="0"/>
              <a:t>1990</a:t>
            </a:r>
            <a:r>
              <a:rPr lang="kk-KZ" sz="3200" dirty="0" smtClean="0"/>
              <a:t>). </a:t>
            </a:r>
            <a:endParaRPr lang="ru-RU" sz="3200" dirty="0"/>
          </a:p>
        </p:txBody>
      </p:sp>
    </p:spTree>
    <p:extLst>
      <p:ext uri="{BB962C8B-B14F-4D97-AF65-F5344CB8AC3E}">
        <p14:creationId xmlns:p14="http://schemas.microsoft.com/office/powerpoint/2010/main" val="2377730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84960" y="304800"/>
            <a:ext cx="9919652" cy="2377440"/>
          </a:xfrm>
        </p:spPr>
        <p:txBody>
          <a:bodyPr/>
          <a:lstStyle/>
          <a:p>
            <a:r>
              <a:rPr lang="ru-RU" dirty="0" err="1"/>
              <a:t>Тапсырма</a:t>
            </a:r>
            <a:r>
              <a:rPr lang="ru-RU" dirty="0"/>
              <a:t> 1. "</a:t>
            </a:r>
            <a:r>
              <a:rPr lang="ru-RU" dirty="0" err="1"/>
              <a:t>Пирамиданы</a:t>
            </a:r>
            <a:r>
              <a:rPr lang="ru-RU" dirty="0"/>
              <a:t> </a:t>
            </a:r>
            <a:r>
              <a:rPr lang="ru-RU" dirty="0" err="1"/>
              <a:t>бөлшектеу</a:t>
            </a:r>
            <a:r>
              <a:rPr lang="ru-RU" dirty="0"/>
              <a:t> </a:t>
            </a:r>
            <a:r>
              <a:rPr lang="ru-RU" dirty="0" err="1"/>
              <a:t>және</a:t>
            </a:r>
            <a:r>
              <a:rPr lang="ru-RU" dirty="0"/>
              <a:t> </a:t>
            </a:r>
            <a:r>
              <a:rPr lang="ru-RU" dirty="0" err="1"/>
              <a:t>жинау</a:t>
            </a:r>
            <a:r>
              <a:rPr lang="ru-RU" dirty="0"/>
              <a:t>". </a:t>
            </a:r>
            <a:r>
              <a:rPr lang="ru-RU" dirty="0" err="1"/>
              <a:t>Бөлшектердің</a:t>
            </a:r>
            <a:r>
              <a:rPr lang="ru-RU" dirty="0"/>
              <a:t> </a:t>
            </a:r>
            <a:r>
              <a:rPr lang="ru-RU" dirty="0" err="1"/>
              <a:t>көлемін</a:t>
            </a:r>
            <a:r>
              <a:rPr lang="ru-RU" dirty="0"/>
              <a:t> </a:t>
            </a:r>
            <a:r>
              <a:rPr lang="ru-RU" dirty="0" err="1"/>
              <a:t>ескере</a:t>
            </a:r>
            <a:r>
              <a:rPr lang="ru-RU" dirty="0"/>
              <a:t> </a:t>
            </a:r>
            <a:r>
              <a:rPr lang="ru-RU" dirty="0" err="1"/>
              <a:t>отырып</a:t>
            </a:r>
            <a:r>
              <a:rPr lang="ru-RU" dirty="0"/>
              <a:t>, </a:t>
            </a:r>
            <a:r>
              <a:rPr lang="ru-RU" dirty="0" err="1"/>
              <a:t>модельдеу</a:t>
            </a:r>
            <a:r>
              <a:rPr lang="ru-RU" dirty="0"/>
              <a:t> </a:t>
            </a:r>
            <a:r>
              <a:rPr lang="ru-RU" dirty="0" err="1"/>
              <a:t>мүмкіндіктерін</a:t>
            </a:r>
            <a:r>
              <a:rPr lang="ru-RU" dirty="0"/>
              <a:t> </a:t>
            </a:r>
            <a:r>
              <a:rPr lang="ru-RU" dirty="0" err="1"/>
              <a:t>зерттеу</a:t>
            </a:r>
            <a:r>
              <a:rPr lang="ru-RU" dirty="0"/>
              <a:t>. </a:t>
            </a:r>
            <a:r>
              <a:rPr lang="ru-RU" dirty="0" err="1"/>
              <a:t>Ол</a:t>
            </a:r>
            <a:r>
              <a:rPr lang="ru-RU" dirty="0"/>
              <a:t> 2 </a:t>
            </a:r>
            <a:r>
              <a:rPr lang="ru-RU" dirty="0" err="1"/>
              <a:t>жастан</a:t>
            </a:r>
            <a:r>
              <a:rPr lang="ru-RU" dirty="0"/>
              <a:t> 6 </a:t>
            </a:r>
            <a:r>
              <a:rPr lang="ru-RU" dirty="0" err="1"/>
              <a:t>жасқа</a:t>
            </a:r>
            <a:r>
              <a:rPr lang="ru-RU" dirty="0"/>
              <a:t> </a:t>
            </a:r>
            <a:r>
              <a:rPr lang="ru-RU" dirty="0" err="1"/>
              <a:t>дейінгі</a:t>
            </a:r>
            <a:r>
              <a:rPr lang="ru-RU" dirty="0"/>
              <a:t> </a:t>
            </a:r>
            <a:r>
              <a:rPr lang="ru-RU" dirty="0" err="1"/>
              <a:t>балаларға</a:t>
            </a:r>
            <a:r>
              <a:rPr lang="ru-RU" dirty="0"/>
              <a:t> </a:t>
            </a:r>
            <a:r>
              <a:rPr lang="ru-RU" dirty="0" err="1"/>
              <a:t>қолданылады</a:t>
            </a:r>
            <a:r>
              <a:rPr lang="ru-RU" dirty="0" smtClean="0"/>
              <a:t>.</a:t>
            </a:r>
          </a:p>
          <a:p>
            <a:r>
              <a:rPr lang="ru-RU" dirty="0"/>
              <a:t>2-тапсырма. "</a:t>
            </a:r>
            <a:r>
              <a:rPr lang="ru-RU" dirty="0" err="1"/>
              <a:t>Пошта</a:t>
            </a:r>
            <a:r>
              <a:rPr lang="ru-RU" dirty="0"/>
              <a:t> </a:t>
            </a:r>
            <a:r>
              <a:rPr lang="ru-RU" dirty="0" err="1"/>
              <a:t>жәшігі</a:t>
            </a:r>
            <a:r>
              <a:rPr lang="ru-RU" dirty="0"/>
              <a:t>". </a:t>
            </a:r>
            <a:r>
              <a:rPr lang="ru-RU" dirty="0" err="1"/>
              <a:t>Материалдық</a:t>
            </a:r>
            <a:r>
              <a:rPr lang="ru-RU" dirty="0"/>
              <a:t> </a:t>
            </a:r>
            <a:r>
              <a:rPr lang="ru-RU" dirty="0" err="1"/>
              <a:t>деңгейде</a:t>
            </a:r>
            <a:r>
              <a:rPr lang="ru-RU" dirty="0"/>
              <a:t> </a:t>
            </a:r>
            <a:r>
              <a:rPr lang="ru-RU" dirty="0" err="1"/>
              <a:t>объектілерді</a:t>
            </a:r>
            <a:r>
              <a:rPr lang="ru-RU" dirty="0"/>
              <a:t> </a:t>
            </a:r>
            <a:r>
              <a:rPr lang="ru-RU" dirty="0" err="1"/>
              <a:t>салыстыру</a:t>
            </a:r>
            <a:r>
              <a:rPr lang="ru-RU" dirty="0"/>
              <a:t> </a:t>
            </a:r>
            <a:r>
              <a:rPr lang="ru-RU" dirty="0" err="1"/>
              <a:t>және</a:t>
            </a:r>
            <a:r>
              <a:rPr lang="ru-RU" dirty="0"/>
              <a:t> </a:t>
            </a:r>
            <a:r>
              <a:rPr lang="ru-RU" dirty="0" err="1"/>
              <a:t>сәйкестендіру</a:t>
            </a:r>
            <a:r>
              <a:rPr lang="ru-RU" dirty="0"/>
              <a:t> </a:t>
            </a:r>
            <a:r>
              <a:rPr lang="ru-RU" dirty="0" err="1"/>
              <a:t>операцияларын</a:t>
            </a:r>
            <a:r>
              <a:rPr lang="ru-RU" dirty="0"/>
              <a:t> </a:t>
            </a:r>
            <a:r>
              <a:rPr lang="ru-RU" dirty="0" err="1"/>
              <a:t>жүзеге</a:t>
            </a:r>
            <a:r>
              <a:rPr lang="ru-RU" dirty="0"/>
              <a:t> </a:t>
            </a:r>
            <a:r>
              <a:rPr lang="ru-RU" dirty="0" err="1"/>
              <a:t>асыру</a:t>
            </a:r>
            <a:r>
              <a:rPr lang="ru-RU" dirty="0"/>
              <a:t> </a:t>
            </a:r>
            <a:r>
              <a:rPr lang="ru-RU" dirty="0" err="1"/>
              <a:t>мүмкіндіктерін</a:t>
            </a:r>
            <a:r>
              <a:rPr lang="ru-RU" dirty="0"/>
              <a:t> </a:t>
            </a:r>
            <a:r>
              <a:rPr lang="ru-RU" dirty="0" err="1"/>
              <a:t>зерттейді</a:t>
            </a:r>
            <a:r>
              <a:rPr lang="ru-RU" dirty="0"/>
              <a:t>. </a:t>
            </a:r>
            <a:r>
              <a:rPr lang="ru-RU" dirty="0" err="1"/>
              <a:t>Ол</a:t>
            </a:r>
            <a:r>
              <a:rPr lang="ru-RU" dirty="0"/>
              <a:t> 3 </a:t>
            </a:r>
            <a:r>
              <a:rPr lang="ru-RU" dirty="0" err="1"/>
              <a:t>жастан</a:t>
            </a:r>
            <a:r>
              <a:rPr lang="ru-RU" dirty="0"/>
              <a:t> 7 </a:t>
            </a:r>
            <a:r>
              <a:rPr lang="ru-RU" dirty="0" err="1"/>
              <a:t>жасқа</a:t>
            </a:r>
            <a:r>
              <a:rPr lang="ru-RU" dirty="0"/>
              <a:t> </a:t>
            </a:r>
            <a:r>
              <a:rPr lang="ru-RU" dirty="0" err="1"/>
              <a:t>дейінгі</a:t>
            </a:r>
            <a:r>
              <a:rPr lang="ru-RU" dirty="0"/>
              <a:t> </a:t>
            </a:r>
            <a:r>
              <a:rPr lang="ru-RU" dirty="0" err="1"/>
              <a:t>балаларға</a:t>
            </a:r>
            <a:r>
              <a:rPr lang="ru-RU" dirty="0"/>
              <a:t> </a:t>
            </a:r>
            <a:r>
              <a:rPr lang="ru-RU" dirty="0" err="1"/>
              <a:t>қолданылады</a:t>
            </a:r>
            <a:r>
              <a:rPr lang="ru-RU" dirty="0" smtClean="0"/>
              <a:t>.</a:t>
            </a:r>
          </a:p>
          <a:p>
            <a:pPr marL="0" indent="0">
              <a:buNone/>
            </a:pPr>
            <a:endParaRPr lang="ru-RU" dirty="0"/>
          </a:p>
        </p:txBody>
      </p:sp>
      <p:pic>
        <p:nvPicPr>
          <p:cNvPr id="1026" name="Picture 2" descr="https://www.analogi.net/wp-content/uploads/7525B150-DF8C-4973-B508-B5D60B6C8F08.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9440" y="2976880"/>
            <a:ext cx="5019040" cy="3556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avatars.mds.yandex.net/i?id=181a6a604211ddf8ffd9ca5b968e9de8f94d2f05-7546740-images-thumbs&amp;n=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3681" y="3069272"/>
            <a:ext cx="4517390" cy="3362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6222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64640" y="254000"/>
            <a:ext cx="9672320" cy="6368422"/>
          </a:xfrm>
        </p:spPr>
        <p:txBody>
          <a:bodyPr/>
          <a:lstStyle/>
          <a:p>
            <a:r>
              <a:rPr lang="ru-RU" dirty="0" smtClean="0"/>
              <a:t>«</a:t>
            </a:r>
            <a:r>
              <a:rPr lang="ru-RU" dirty="0" err="1" smtClean="0"/>
              <a:t>Сеген</a:t>
            </a:r>
            <a:r>
              <a:rPr lang="ru-RU" dirty="0" smtClean="0"/>
              <a:t> </a:t>
            </a:r>
            <a:r>
              <a:rPr lang="ru-RU" dirty="0" err="1" smtClean="0"/>
              <a:t>тақтайшасы</a:t>
            </a:r>
            <a:r>
              <a:rPr lang="ru-RU" dirty="0" smtClean="0"/>
              <a:t>»</a:t>
            </a:r>
            <a:endParaRPr lang="ru-RU" dirty="0"/>
          </a:p>
          <a:p>
            <a:endParaRPr lang="kk-KZ" dirty="0" smtClean="0"/>
          </a:p>
          <a:p>
            <a:pPr marL="0" indent="0">
              <a:buNone/>
            </a:pPr>
            <a:endParaRPr lang="ru-RU" dirty="0"/>
          </a:p>
        </p:txBody>
      </p:sp>
      <p:pic>
        <p:nvPicPr>
          <p:cNvPr id="4" name="Рисунок 3"/>
          <p:cNvPicPr>
            <a:picLocks noChangeAspect="1"/>
          </p:cNvPicPr>
          <p:nvPr/>
        </p:nvPicPr>
        <p:blipFill>
          <a:blip r:embed="rId2"/>
          <a:stretch>
            <a:fillRect/>
          </a:stretch>
        </p:blipFill>
        <p:spPr>
          <a:xfrm>
            <a:off x="1725612" y="706120"/>
            <a:ext cx="4067175" cy="3048000"/>
          </a:xfrm>
          <a:prstGeom prst="rect">
            <a:avLst/>
          </a:prstGeom>
        </p:spPr>
      </p:pic>
      <p:sp>
        <p:nvSpPr>
          <p:cNvPr id="5" name="Прямоугольник 4"/>
          <p:cNvSpPr/>
          <p:nvPr/>
        </p:nvSpPr>
        <p:spPr>
          <a:xfrm rot="348899">
            <a:off x="5596168" y="3543938"/>
            <a:ext cx="4243455" cy="369332"/>
          </a:xfrm>
          <a:prstGeom prst="rect">
            <a:avLst/>
          </a:prstGeom>
        </p:spPr>
        <p:txBody>
          <a:bodyPr wrap="square">
            <a:spAutoFit/>
          </a:bodyPr>
          <a:lstStyle/>
          <a:p>
            <a:pPr algn="ctr"/>
            <a:r>
              <a:rPr lang="ru-RU" dirty="0" err="1" smtClean="0"/>
              <a:t>Косс</a:t>
            </a:r>
            <a:r>
              <a:rPr lang="ru-RU" dirty="0" smtClean="0"/>
              <a:t> </a:t>
            </a:r>
            <a:r>
              <a:rPr lang="ru-RU" dirty="0" err="1" smtClean="0"/>
              <a:t>кубиктері</a:t>
            </a:r>
            <a:endParaRPr lang="ru-RU" dirty="0"/>
          </a:p>
        </p:txBody>
      </p:sp>
      <p:pic>
        <p:nvPicPr>
          <p:cNvPr id="6" name="Рисунок 5"/>
          <p:cNvPicPr>
            <a:picLocks noChangeAspect="1"/>
          </p:cNvPicPr>
          <p:nvPr/>
        </p:nvPicPr>
        <p:blipFill>
          <a:blip r:embed="rId3"/>
          <a:stretch>
            <a:fillRect/>
          </a:stretch>
        </p:blipFill>
        <p:spPr>
          <a:xfrm>
            <a:off x="4910454" y="4102221"/>
            <a:ext cx="4802505" cy="2511846"/>
          </a:xfrm>
          <a:prstGeom prst="rect">
            <a:avLst/>
          </a:prstGeom>
        </p:spPr>
      </p:pic>
    </p:spTree>
    <p:extLst>
      <p:ext uri="{BB962C8B-B14F-4D97-AF65-F5344CB8AC3E}">
        <p14:creationId xmlns:p14="http://schemas.microsoft.com/office/powerpoint/2010/main" val="2164518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29360" y="111760"/>
            <a:ext cx="10728960" cy="6614160"/>
          </a:xfrm>
        </p:spPr>
        <p:txBody>
          <a:bodyPr>
            <a:normAutofit/>
          </a:bodyPr>
          <a:lstStyle/>
          <a:p>
            <a:pPr lvl="0"/>
            <a:r>
              <a:rPr lang="ru-RU" sz="2800" dirty="0" smtClean="0"/>
              <a:t>3. </a:t>
            </a:r>
            <a:r>
              <a:rPr lang="kk-KZ" sz="4400" u="sng" dirty="0"/>
              <a:t>Зерттеуді үйретуші эксперименттің көмегімен жүргізуге болады</a:t>
            </a:r>
            <a:r>
              <a:rPr lang="kk-KZ" sz="4400" dirty="0"/>
              <a:t>. Жалпы психология </a:t>
            </a:r>
            <a:r>
              <a:rPr lang="kk-KZ" sz="4400" dirty="0" smtClean="0"/>
              <a:t>аясында </a:t>
            </a:r>
            <a:r>
              <a:rPr lang="kk-KZ" sz="4400" dirty="0"/>
              <a:t>бұл экспериментті теориялық тұрғыда </a:t>
            </a:r>
            <a:r>
              <a:rPr lang="kk-KZ" sz="4400" dirty="0" smtClean="0"/>
              <a:t>Н.И. Непомнящая </a:t>
            </a:r>
            <a:r>
              <a:rPr lang="kk-KZ" sz="4400" dirty="0"/>
              <a:t>қалыптастырған, ал арнайы психология үшін </a:t>
            </a:r>
            <a:r>
              <a:rPr lang="kk-KZ" sz="4400" dirty="0" smtClean="0"/>
              <a:t>А.Я. Иванова </a:t>
            </a:r>
            <a:r>
              <a:rPr lang="kk-KZ" sz="4400" dirty="0"/>
              <a:t>үйретуші экспериментті жасап </a:t>
            </a:r>
            <a:r>
              <a:rPr lang="kk-KZ" sz="4400" dirty="0" smtClean="0"/>
              <a:t>шығарған</a:t>
            </a:r>
          </a:p>
        </p:txBody>
      </p:sp>
    </p:spTree>
    <p:extLst>
      <p:ext uri="{BB962C8B-B14F-4D97-AF65-F5344CB8AC3E}">
        <p14:creationId xmlns:p14="http://schemas.microsoft.com/office/powerpoint/2010/main" val="3002991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a:t>Зерттеудің патопсихологиялық әдістемелері</a:t>
            </a:r>
            <a:endParaRPr lang="ru-RU" dirty="0"/>
          </a:p>
        </p:txBody>
      </p:sp>
      <p:sp>
        <p:nvSpPr>
          <p:cNvPr id="3" name="Объект 2"/>
          <p:cNvSpPr>
            <a:spLocks noGrp="1"/>
          </p:cNvSpPr>
          <p:nvPr>
            <p:ph idx="1"/>
          </p:nvPr>
        </p:nvSpPr>
        <p:spPr/>
        <p:txBody>
          <a:bodyPr>
            <a:normAutofit/>
          </a:bodyPr>
          <a:lstStyle/>
          <a:p>
            <a:pPr lvl="0">
              <a:buFont typeface="+mj-lt"/>
              <a:buAutoNum type="arabicPeriod"/>
            </a:pPr>
            <a:r>
              <a:rPr lang="kk-KZ" sz="3600" dirty="0" smtClean="0"/>
              <a:t>Геометриялық жіктеу</a:t>
            </a:r>
            <a:endParaRPr lang="ru-RU" sz="3600" dirty="0" smtClean="0"/>
          </a:p>
          <a:p>
            <a:pPr lvl="0">
              <a:buFont typeface="+mj-lt"/>
              <a:buAutoNum type="arabicPeriod"/>
            </a:pPr>
            <a:r>
              <a:rPr lang="kk-KZ" sz="3600" dirty="0" smtClean="0"/>
              <a:t>Кос текшелері</a:t>
            </a:r>
            <a:endParaRPr lang="ru-RU" sz="3600" dirty="0" smtClean="0"/>
          </a:p>
          <a:p>
            <a:pPr lvl="0">
              <a:buFont typeface="+mj-lt"/>
              <a:buAutoNum type="arabicPeriod"/>
            </a:pPr>
            <a:r>
              <a:rPr lang="kk-KZ" sz="3600" dirty="0" smtClean="0"/>
              <a:t>Заттық жіктеу</a:t>
            </a:r>
            <a:endParaRPr lang="ru-RU" sz="3600" dirty="0" smtClean="0"/>
          </a:p>
          <a:p>
            <a:pPr marL="0" indent="0">
              <a:buNone/>
            </a:pPr>
            <a:r>
              <a:rPr lang="kk-KZ" sz="3600" dirty="0" smtClean="0"/>
              <a:t>Осы </a:t>
            </a:r>
            <a:r>
              <a:rPr lang="kk-KZ" sz="3600" dirty="0"/>
              <a:t>әдістемелердің аясында үйретуші экспериментті қолдану мүмкіндігі </a:t>
            </a:r>
            <a:r>
              <a:rPr lang="kk-KZ" sz="3600" dirty="0" smtClean="0"/>
              <a:t>бар</a:t>
            </a:r>
            <a:endParaRPr lang="ru-RU" sz="3600" dirty="0"/>
          </a:p>
        </p:txBody>
      </p:sp>
    </p:spTree>
    <p:extLst>
      <p:ext uri="{BB962C8B-B14F-4D97-AF65-F5344CB8AC3E}">
        <p14:creationId xmlns:p14="http://schemas.microsoft.com/office/powerpoint/2010/main" val="891342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51280" y="223520"/>
            <a:ext cx="10546080" cy="6360160"/>
          </a:xfrm>
        </p:spPr>
        <p:txBody>
          <a:bodyPr>
            <a:normAutofit/>
          </a:bodyPr>
          <a:lstStyle/>
          <a:p>
            <a:r>
              <a:rPr lang="ru-RU" sz="2400" dirty="0" smtClean="0"/>
              <a:t>4. </a:t>
            </a:r>
            <a:r>
              <a:rPr lang="kk-KZ" sz="2400" u="sng" dirty="0" smtClean="0"/>
              <a:t>Үйретуші эксперимент үшін, шешу тәсілі бойынша аналогиялық бір қатар тапсырмалары бар әдістемелерді таңдап алу қажет (Равеннің прогрессивті матрицасы, Кос текшелері, геометриялық классификация (онда геометриялық фигуралардың 2 жинағы бар)).</a:t>
            </a:r>
            <a:r>
              <a:rPr lang="kk-KZ" sz="2400" dirty="0" smtClean="0"/>
              <a:t> Оқыту, үйрету деген не? Бұл баламен бірге жасалатын кез келген әрекет (ол қателескен жағдайда). Біз баланың дәл осы жерде осы дағдыны меңгеру, оны қолдану немесе кейін аналогиялық тапсырмаға өзбетінше ауыстыра алу мүмкіндіктерін бағалаймыз.</a:t>
            </a:r>
            <a:endParaRPr lang="kk-KZ" sz="2400" dirty="0"/>
          </a:p>
          <a:p>
            <a:pPr marL="0" indent="0">
              <a:buNone/>
            </a:pPr>
            <a:r>
              <a:rPr lang="kk-KZ" sz="2400" dirty="0" smtClean="0"/>
              <a:t>Үйретуші экспериментті қолдану жағдайындағы баланың оқу, үйренуі аясындағы нәтижелілігін бағалау критерийлері:</a:t>
            </a:r>
          </a:p>
          <a:p>
            <a:pPr>
              <a:buAutoNum type="arabicParenR"/>
            </a:pPr>
            <a:r>
              <a:rPr lang="kk-KZ" sz="2400" dirty="0" smtClean="0"/>
              <a:t>Дағдыны меңгеру және сол дағдыны аналогиялық ойлау тапсырмасына ауыстыра алу мүмкіндігін бағалау критерийі;</a:t>
            </a:r>
          </a:p>
          <a:p>
            <a:pPr>
              <a:buAutoNum type="arabicParenR"/>
            </a:pPr>
            <a:r>
              <a:rPr lang="ru-RU" sz="2400" dirty="0" err="1" smtClean="0"/>
              <a:t>Сөздік</a:t>
            </a:r>
            <a:r>
              <a:rPr lang="ru-RU" sz="2400" dirty="0" smtClean="0"/>
              <a:t> </a:t>
            </a:r>
            <a:r>
              <a:rPr lang="ru-RU" sz="2400" dirty="0" err="1" smtClean="0"/>
              <a:t>жанамалау</a:t>
            </a:r>
            <a:r>
              <a:rPr lang="ru-RU" sz="2400" dirty="0" smtClean="0"/>
              <a:t> </a:t>
            </a:r>
            <a:r>
              <a:rPr lang="ru-RU" sz="2400" dirty="0" err="1" smtClean="0"/>
              <a:t>мүмкіндіктерін</a:t>
            </a:r>
            <a:r>
              <a:rPr lang="ru-RU" sz="2400" dirty="0" smtClean="0"/>
              <a:t> </a:t>
            </a:r>
            <a:r>
              <a:rPr lang="ru-RU" sz="2400" dirty="0" err="1" smtClean="0"/>
              <a:t>бағалау</a:t>
            </a:r>
            <a:r>
              <a:rPr lang="ru-RU" sz="2400" dirty="0" smtClean="0"/>
              <a:t> </a:t>
            </a:r>
            <a:r>
              <a:rPr lang="ru-RU" sz="2400" dirty="0" err="1" smtClean="0"/>
              <a:t>критерийі</a:t>
            </a:r>
            <a:r>
              <a:rPr lang="ru-RU" sz="2400" dirty="0" smtClean="0"/>
              <a:t>.</a:t>
            </a:r>
          </a:p>
        </p:txBody>
      </p:sp>
    </p:spTree>
    <p:extLst>
      <p:ext uri="{BB962C8B-B14F-4D97-AF65-F5344CB8AC3E}">
        <p14:creationId xmlns:p14="http://schemas.microsoft.com/office/powerpoint/2010/main" val="1828509296"/>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1674</TotalTime>
  <Words>414</Words>
  <Application>Microsoft Office PowerPoint</Application>
  <PresentationFormat>Широкоэкранный</PresentationFormat>
  <Paragraphs>20</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Calibri</vt:lpstr>
      <vt:lpstr>Century Gothic</vt:lpstr>
      <vt:lpstr>Times New Roman</vt:lpstr>
      <vt:lpstr>Wingdings 3</vt:lpstr>
      <vt:lpstr>Легкий дым</vt:lpstr>
      <vt:lpstr>Атипиялық дамуы бар баланы тексеруге қойылатын талаптар</vt:lpstr>
      <vt:lpstr>Презентация PowerPoint</vt:lpstr>
      <vt:lpstr>Эксперименттік зерттеуге қойылатын негізгі талаптар (5):</vt:lpstr>
      <vt:lpstr>Презентация PowerPoint</vt:lpstr>
      <vt:lpstr>Презентация PowerPoint</vt:lpstr>
      <vt:lpstr>Презентация PowerPoint</vt:lpstr>
      <vt:lpstr>Презентация PowerPoint</vt:lpstr>
      <vt:lpstr>Зерттеудің патопсихологиялық әдістемелері</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Атипиялық дамуы бар баланы тексеруге қойылатын талаптар</dc:title>
  <dc:creator>Пользователь Windows</dc:creator>
  <cp:lastModifiedBy>Пользователь Windows</cp:lastModifiedBy>
  <cp:revision>36</cp:revision>
  <dcterms:created xsi:type="dcterms:W3CDTF">2022-09-25T06:27:57Z</dcterms:created>
  <dcterms:modified xsi:type="dcterms:W3CDTF">2023-09-18T04:35:40Z</dcterms:modified>
</cp:coreProperties>
</file>